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62" r:id="rId5"/>
    <p:sldId id="259" r:id="rId6"/>
    <p:sldId id="260" r:id="rId7"/>
    <p:sldId id="261" r:id="rId8"/>
    <p:sldId id="264" r:id="rId9"/>
    <p:sldId id="265" r:id="rId10"/>
    <p:sldId id="266" r:id="rId11"/>
    <p:sldId id="267" r:id="rId12"/>
    <p:sldId id="268" r:id="rId13"/>
    <p:sldId id="26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14"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81151"/>
            <a:ext cx="7772400" cy="110251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2647950"/>
            <a:ext cx="6400800" cy="1314450"/>
          </a:xfrm>
        </p:spPr>
        <p:txBody>
          <a:bodyPr/>
          <a:lstStyle>
            <a:lvl1pPr marL="0" indent="0" algn="l">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E82F6B2-D0D9-49C0-8B57-81B0180DF778}" type="datetimeFigureOut">
              <a:rPr lang="en-US">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16534B8-BA2E-4EDB-B398-3FF8272BAEEC}" type="slidenum">
              <a:rPr lang="en-US">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bg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30000" contrast="-30000"/>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1682F4-4BEB-4F17-A6D3-BE1C2C2AA879}" type="datetimeFigureOut">
              <a:rPr lang="en-US" smtClean="0">
                <a:solidFill>
                  <a:prstClr val="black">
                    <a:tint val="75000"/>
                  </a:prstClr>
                </a:solidFill>
              </a:rPr>
              <a:pPr/>
              <a:t>4/27/2013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05D8EE-9159-44A7-8989-A5A17BED0EC5}"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userDrawn="1"/>
        </p:nvSpPr>
        <p:spPr>
          <a:xfrm>
            <a:off x="8324654" y="133350"/>
            <a:ext cx="304800" cy="304800"/>
          </a:xfrm>
          <a:prstGeom prst="ellipse">
            <a:avLst/>
          </a:prstGeom>
          <a:solidFill>
            <a:schemeClr val="tx1">
              <a:lumMod val="50000"/>
              <a:lumOff val="50000"/>
              <a:alpha val="0"/>
            </a:schemeClr>
          </a:solid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userDrawn="1"/>
        </p:nvSpPr>
        <p:spPr>
          <a:xfrm>
            <a:off x="8711161" y="142777"/>
            <a:ext cx="304800" cy="304800"/>
          </a:xfrm>
          <a:prstGeom prst="ellipse">
            <a:avLst/>
          </a:prstGeom>
          <a:solidFill>
            <a:schemeClr val="tx1">
              <a:lumMod val="50000"/>
              <a:lumOff val="50000"/>
              <a:alpha val="0"/>
            </a:schemeClr>
          </a:solidFill>
          <a:ln w="57150" cmpd="thickThi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334081" y="495496"/>
            <a:ext cx="304800" cy="304800"/>
          </a:xfrm>
          <a:prstGeom prst="ellipse">
            <a:avLst/>
          </a:prstGeom>
          <a:solidFill>
            <a:schemeClr val="tx1">
              <a:lumMod val="50000"/>
              <a:lumOff val="50000"/>
              <a:alpha val="0"/>
            </a:schemeClr>
          </a:solidFill>
          <a:ln w="57150" cmpd="thickThi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a:off x="8705654" y="504923"/>
            <a:ext cx="304800" cy="304800"/>
          </a:xfrm>
          <a:prstGeom prst="ellipse">
            <a:avLst/>
          </a:prstGeom>
          <a:solidFill>
            <a:schemeClr val="tx1">
              <a:lumMod val="50000"/>
              <a:lumOff val="50000"/>
              <a:alpha val="0"/>
            </a:schemeClr>
          </a:solidFill>
          <a:ln w="57150" cmpd="thickThi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1" name="Rectangle 10"/>
          <p:cNvSpPr>
            <a:spLocks noChangeAspect="1"/>
          </p:cNvSpPr>
          <p:nvPr userDrawn="1"/>
        </p:nvSpPr>
        <p:spPr>
          <a:xfrm>
            <a:off x="6986842" y="4800405"/>
            <a:ext cx="2057400" cy="265471"/>
          </a:xfrm>
          <a:prstGeom prst="rect">
            <a:avLst/>
          </a:prstGeom>
          <a:blipFill dpi="0" rotWithShape="1">
            <a:blip r:embed="rId14" cstate="print">
              <a:alphaModFix amt="40000"/>
              <a:duotone>
                <a:schemeClr val="accent3">
                  <a:shade val="45000"/>
                  <a:satMod val="135000"/>
                </a:schemeClr>
                <a:prstClr val="white"/>
              </a:duotone>
              <a:lum bright="-30000" contras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solidFill>
            <a:srgbClr val="FFC000"/>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C000"/>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21"/>
            <a:ext cx="7543800" cy="1102519"/>
          </a:xfrm>
        </p:spPr>
        <p:txBody>
          <a:bodyPr/>
          <a:lstStyle/>
          <a:p>
            <a:r>
              <a:rPr lang="en-US" dirty="0" smtClean="0"/>
              <a:t>Marks of Authentic Worship</a:t>
            </a:r>
            <a:endParaRPr lang="en-US" dirty="0"/>
          </a:p>
        </p:txBody>
      </p:sp>
      <p:sp>
        <p:nvSpPr>
          <p:cNvPr id="3" name="Subtitle 2"/>
          <p:cNvSpPr>
            <a:spLocks noGrp="1"/>
          </p:cNvSpPr>
          <p:nvPr>
            <p:ph type="subTitle" idx="1"/>
          </p:nvPr>
        </p:nvSpPr>
        <p:spPr>
          <a:xfrm>
            <a:off x="914400" y="2398802"/>
            <a:ext cx="6400800" cy="1314450"/>
          </a:xfrm>
        </p:spPr>
        <p:txBody>
          <a:bodyPr/>
          <a:lstStyle/>
          <a:p>
            <a:pPr algn="l"/>
            <a:r>
              <a:rPr lang="en-US" dirty="0" smtClean="0"/>
              <a:t>Part Three</a:t>
            </a:r>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1000" contrast="40000"/>
          </a:blip>
          <a:srcRect/>
          <a:stretch>
            <a:fillRect t="-25000" b="-25000"/>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0"/>
            <a:ext cx="4724400" cy="5143500"/>
          </a:xfrm>
          <a:prstGeom prst="rect">
            <a:avLst/>
          </a:prstGeom>
          <a:solidFill>
            <a:srgbClr val="262626">
              <a:alpha val="69804"/>
            </a:srgbClr>
          </a:solidFill>
        </p:spPr>
        <p:txBody>
          <a:bodyPr vert="horz" lIns="91440" tIns="45720" rIns="91440" bIns="45720" rtlCol="0">
            <a:normAutofit/>
          </a:bodyPr>
          <a:lstStyle/>
          <a:p>
            <a:pPr marL="342900" indent="-342900">
              <a:spcBef>
                <a:spcPct val="20000"/>
              </a:spcBef>
              <a:buFont typeface="Arial" pitchFamily="34" charset="0"/>
              <a:buNone/>
              <a:defRPr/>
            </a:pPr>
            <a:r>
              <a:rPr lang="en-US" sz="8800" dirty="0" smtClean="0">
                <a:solidFill>
                  <a:prstClr val="white"/>
                </a:solidFill>
                <a:effectLst>
                  <a:glow rad="139700">
                    <a:srgbClr val="C0504D">
                      <a:satMod val="175000"/>
                      <a:alpha val="40000"/>
                    </a:srgbClr>
                  </a:glow>
                </a:effectLst>
                <a:latin typeface="Century Gothic" pitchFamily="34" charset="0"/>
              </a:rPr>
              <a:t> </a:t>
            </a:r>
            <a:r>
              <a:rPr lang="en-US" sz="8800" dirty="0" smtClean="0">
                <a:solidFill>
                  <a:prstClr val="white"/>
                </a:solidFill>
                <a:effectLst>
                  <a:glow rad="139700">
                    <a:srgbClr val="4BACC6">
                      <a:satMod val="175000"/>
                      <a:alpha val="40000"/>
                    </a:srgbClr>
                  </a:glow>
                </a:effectLst>
                <a:latin typeface="Century Gothic" pitchFamily="34" charset="0"/>
              </a:rPr>
              <a:t>5</a:t>
            </a:r>
            <a:r>
              <a:rPr lang="en-US" sz="3200" dirty="0" smtClean="0">
                <a:solidFill>
                  <a:prstClr val="white"/>
                </a:solidFill>
                <a:effectLst>
                  <a:glow rad="139700">
                    <a:srgbClr val="4BACC6">
                      <a:satMod val="175000"/>
                      <a:alpha val="40000"/>
                    </a:srgbClr>
                  </a:glow>
                </a:effectLst>
                <a:latin typeface="Century Gothic" pitchFamily="34" charset="0"/>
              </a:rPr>
              <a:t> commitments to follow Jesus</a:t>
            </a:r>
            <a:endParaRPr lang="en-US" sz="3200" dirty="0">
              <a:solidFill>
                <a:prstClr val="white"/>
              </a:solidFill>
              <a:effectLst>
                <a:glow rad="139700">
                  <a:srgbClr val="4BACC6">
                    <a:satMod val="175000"/>
                    <a:alpha val="40000"/>
                  </a:srgbClr>
                </a:glow>
              </a:effectLst>
              <a:latin typeface="Century Gothic" pitchFamily="34" charset="0"/>
            </a:endParaRPr>
          </a:p>
        </p:txBody>
      </p:sp>
      <p:sp>
        <p:nvSpPr>
          <p:cNvPr id="6" name="TextBox 5"/>
          <p:cNvSpPr txBox="1"/>
          <p:nvPr/>
        </p:nvSpPr>
        <p:spPr>
          <a:xfrm>
            <a:off x="0" y="2419350"/>
            <a:ext cx="4724400" cy="369332"/>
          </a:xfrm>
          <a:prstGeom prst="rect">
            <a:avLst/>
          </a:prstGeom>
          <a:solidFill>
            <a:schemeClr val="tx1">
              <a:lumMod val="85000"/>
              <a:lumOff val="15000"/>
            </a:schemeClr>
          </a:solidFill>
        </p:spPr>
        <p:txBody>
          <a:bodyPr wrap="square" rtlCol="0">
            <a:spAutoFit/>
          </a:bodyPr>
          <a:lstStyle/>
          <a:p>
            <a:pPr algn="ctr"/>
            <a:r>
              <a:rPr lang="en-US" i="1" dirty="0" smtClean="0">
                <a:solidFill>
                  <a:prstClr val="white"/>
                </a:solidFill>
                <a:latin typeface="Century Gothic" pitchFamily="34" charset="0"/>
              </a:rPr>
              <a:t>human trafficking awareness</a:t>
            </a:r>
            <a:endParaRPr lang="en-US" i="1" dirty="0">
              <a:solidFill>
                <a:prstClr val="white"/>
              </a:solidFill>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1000" contrast="34000"/>
          </a:blip>
          <a:srcRect/>
          <a:stretch>
            <a:fillRect t="-25000" b="-25000"/>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0" y="0"/>
            <a:ext cx="4724400" cy="5143500"/>
          </a:xfrm>
          <a:prstGeom prst="rect">
            <a:avLst/>
          </a:prstGeom>
          <a:solidFill>
            <a:srgbClr val="262626">
              <a:alpha val="69804"/>
            </a:srgbClr>
          </a:solidFill>
        </p:spPr>
        <p:txBody>
          <a:bodyPr vert="horz" lIns="91440" tIns="45720" rIns="91440" bIns="45720" rtlCol="0">
            <a:normAutofit/>
          </a:bodyPr>
          <a:lstStyle/>
          <a:p>
            <a:pPr marL="342900" indent="-342900">
              <a:spcBef>
                <a:spcPct val="20000"/>
              </a:spcBef>
              <a:buFont typeface="Arial" pitchFamily="34" charset="0"/>
              <a:buNone/>
              <a:defRPr/>
            </a:pPr>
            <a:r>
              <a:rPr lang="en-US" sz="8800" dirty="0" smtClean="0">
                <a:solidFill>
                  <a:prstClr val="white"/>
                </a:solidFill>
                <a:effectLst>
                  <a:glow rad="139700">
                    <a:srgbClr val="C0504D">
                      <a:satMod val="175000"/>
                      <a:alpha val="40000"/>
                    </a:srgbClr>
                  </a:glow>
                </a:effectLst>
                <a:latin typeface="Century Gothic" pitchFamily="34" charset="0"/>
              </a:rPr>
              <a:t> </a:t>
            </a:r>
            <a:r>
              <a:rPr lang="en-US" sz="8800" dirty="0" smtClean="0">
                <a:solidFill>
                  <a:prstClr val="white"/>
                </a:solidFill>
                <a:effectLst>
                  <a:glow rad="139700">
                    <a:srgbClr val="9BBB59">
                      <a:satMod val="175000"/>
                      <a:alpha val="40000"/>
                    </a:srgbClr>
                  </a:glow>
                </a:effectLst>
                <a:latin typeface="Century Gothic" pitchFamily="34" charset="0"/>
              </a:rPr>
              <a:t>3</a:t>
            </a:r>
            <a:r>
              <a:rPr lang="en-US" sz="3200" dirty="0" smtClean="0">
                <a:solidFill>
                  <a:prstClr val="white"/>
                </a:solidFill>
                <a:effectLst>
                  <a:glow rad="139700">
                    <a:srgbClr val="9BBB59">
                      <a:satMod val="175000"/>
                      <a:alpha val="40000"/>
                    </a:srgbClr>
                  </a:glow>
                </a:effectLst>
                <a:latin typeface="Century Gothic" pitchFamily="34" charset="0"/>
              </a:rPr>
              <a:t> commitments to follow Jesus</a:t>
            </a:r>
            <a:endParaRPr lang="en-US" sz="3200" dirty="0">
              <a:solidFill>
                <a:prstClr val="white"/>
              </a:solidFill>
              <a:effectLst>
                <a:glow rad="139700">
                  <a:srgbClr val="9BBB59">
                    <a:satMod val="175000"/>
                    <a:alpha val="40000"/>
                  </a:srgbClr>
                </a:glow>
              </a:effectLst>
              <a:latin typeface="Century Gothic" pitchFamily="34" charset="0"/>
            </a:endParaRPr>
          </a:p>
        </p:txBody>
      </p:sp>
      <p:sp>
        <p:nvSpPr>
          <p:cNvPr id="5" name="TextBox 4"/>
          <p:cNvSpPr txBox="1"/>
          <p:nvPr/>
        </p:nvSpPr>
        <p:spPr>
          <a:xfrm>
            <a:off x="0" y="2419350"/>
            <a:ext cx="4724400" cy="369332"/>
          </a:xfrm>
          <a:prstGeom prst="rect">
            <a:avLst/>
          </a:prstGeom>
          <a:solidFill>
            <a:schemeClr val="tx1">
              <a:lumMod val="85000"/>
              <a:lumOff val="15000"/>
            </a:schemeClr>
          </a:solidFill>
        </p:spPr>
        <p:txBody>
          <a:bodyPr wrap="square" rtlCol="0">
            <a:spAutoFit/>
          </a:bodyPr>
          <a:lstStyle/>
          <a:p>
            <a:pPr algn="ctr"/>
            <a:r>
              <a:rPr lang="en-US" i="1" dirty="0" smtClean="0">
                <a:solidFill>
                  <a:prstClr val="white"/>
                </a:solidFill>
                <a:latin typeface="Century Gothic" pitchFamily="34" charset="0"/>
              </a:rPr>
              <a:t>dance outreach</a:t>
            </a:r>
            <a:endParaRPr lang="en-US" i="1" dirty="0">
              <a:solidFill>
                <a:prstClr val="white"/>
              </a:solidFill>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Are there areas of your life that need to be aligned with His principles?</a:t>
            </a:r>
            <a:endParaRPr lang="en-US" dirty="0" smtClean="0"/>
          </a:p>
          <a:p>
            <a:pPr>
              <a:buNone/>
            </a:pPr>
            <a:endParaRPr lang="en-US" dirty="0"/>
          </a:p>
          <a:p>
            <a:pPr>
              <a:buNone/>
            </a:pPr>
            <a:r>
              <a:rPr lang="en-US" dirty="0" smtClean="0"/>
              <a:t>Does your worship lifestyle bring about life or death in those around you?</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419600"/>
          </a:xfrm>
        </p:spPr>
        <p:txBody>
          <a:bodyPr>
            <a:normAutofit fontScale="62500" lnSpcReduction="20000"/>
          </a:bodyPr>
          <a:lstStyle/>
          <a:p>
            <a:pPr>
              <a:buNone/>
            </a:pPr>
            <a:r>
              <a:rPr lang="en-US" b="1" dirty="0"/>
              <a:t>2 Samuel </a:t>
            </a:r>
            <a:r>
              <a:rPr lang="en-US" b="1" dirty="0" smtClean="0"/>
              <a:t>6 </a:t>
            </a:r>
            <a:r>
              <a:rPr lang="en-US" dirty="0" smtClean="0"/>
              <a:t>(</a:t>
            </a:r>
            <a:r>
              <a:rPr lang="en-US" dirty="0" smtClean="0"/>
              <a:t>NIV) </a:t>
            </a:r>
          </a:p>
          <a:p>
            <a:pPr>
              <a:buNone/>
            </a:pPr>
            <a:r>
              <a:rPr lang="en-US" dirty="0" smtClean="0"/>
              <a:t>David </a:t>
            </a:r>
            <a:r>
              <a:rPr lang="en-US" dirty="0"/>
              <a:t>again brought together all the able young men of Israel—thirty thousand. </a:t>
            </a:r>
            <a:r>
              <a:rPr lang="en-US" b="1" baseline="30000" dirty="0"/>
              <a:t>2 </a:t>
            </a:r>
            <a:r>
              <a:rPr lang="en-US" dirty="0"/>
              <a:t>He and all his men went to </a:t>
            </a:r>
            <a:r>
              <a:rPr lang="en-US" dirty="0" err="1"/>
              <a:t>Baalah</a:t>
            </a:r>
            <a:r>
              <a:rPr lang="en-US" dirty="0"/>
              <a:t> in Judah to bring up from there the ark of God, which is called by the Name, the name of the </a:t>
            </a:r>
            <a:r>
              <a:rPr lang="en-US" cap="small" dirty="0"/>
              <a:t>Lord</a:t>
            </a:r>
            <a:r>
              <a:rPr lang="en-US" dirty="0"/>
              <a:t> Almighty, who is enthroned between the cherubim on the ark. </a:t>
            </a:r>
            <a:endParaRPr lang="en-US" dirty="0" smtClean="0"/>
          </a:p>
          <a:p>
            <a:pPr>
              <a:buNone/>
            </a:pPr>
            <a:r>
              <a:rPr lang="en-US" b="1" baseline="30000" dirty="0" smtClean="0"/>
              <a:t>3</a:t>
            </a:r>
            <a:r>
              <a:rPr lang="en-US" b="1" baseline="30000" dirty="0"/>
              <a:t> </a:t>
            </a:r>
            <a:r>
              <a:rPr lang="en-US" dirty="0"/>
              <a:t>They set the ark of God on a new cart and brought it from the house of </a:t>
            </a:r>
            <a:r>
              <a:rPr lang="en-US" dirty="0" err="1"/>
              <a:t>Abinadab</a:t>
            </a:r>
            <a:r>
              <a:rPr lang="en-US" dirty="0"/>
              <a:t>, which was on the hill. </a:t>
            </a:r>
            <a:r>
              <a:rPr lang="en-US" dirty="0" err="1"/>
              <a:t>Uzzah</a:t>
            </a:r>
            <a:r>
              <a:rPr lang="en-US" dirty="0"/>
              <a:t> and </a:t>
            </a:r>
            <a:r>
              <a:rPr lang="en-US" dirty="0" err="1"/>
              <a:t>Ahio</a:t>
            </a:r>
            <a:r>
              <a:rPr lang="en-US" dirty="0"/>
              <a:t>, sons of </a:t>
            </a:r>
            <a:r>
              <a:rPr lang="en-US" dirty="0" err="1"/>
              <a:t>Abinadab</a:t>
            </a:r>
            <a:r>
              <a:rPr lang="en-US" dirty="0"/>
              <a:t>, were guiding the new cart </a:t>
            </a:r>
            <a:r>
              <a:rPr lang="en-US" b="1" baseline="30000" dirty="0"/>
              <a:t>4 </a:t>
            </a:r>
            <a:r>
              <a:rPr lang="en-US" dirty="0"/>
              <a:t>with the ark of God on it, and </a:t>
            </a:r>
            <a:r>
              <a:rPr lang="en-US" dirty="0" err="1"/>
              <a:t>Ahio</a:t>
            </a:r>
            <a:r>
              <a:rPr lang="en-US" dirty="0"/>
              <a:t> was walking in front of it. </a:t>
            </a:r>
            <a:r>
              <a:rPr lang="en-US" b="1" baseline="30000" dirty="0"/>
              <a:t>5 </a:t>
            </a:r>
            <a:r>
              <a:rPr lang="en-US" dirty="0"/>
              <a:t>David and all Israel were celebrating with all their might before the </a:t>
            </a:r>
            <a:r>
              <a:rPr lang="en-US" cap="small" dirty="0"/>
              <a:t>Lord</a:t>
            </a:r>
            <a:r>
              <a:rPr lang="en-US" dirty="0"/>
              <a:t>, with castanets</a:t>
            </a:r>
            <a:r>
              <a:rPr lang="en-US" dirty="0" smtClean="0"/>
              <a:t>, harps</a:t>
            </a:r>
            <a:r>
              <a:rPr lang="en-US" dirty="0"/>
              <a:t>, lyres, </a:t>
            </a:r>
            <a:r>
              <a:rPr lang="en-US" dirty="0" err="1"/>
              <a:t>timbrels</a:t>
            </a:r>
            <a:r>
              <a:rPr lang="en-US" dirty="0"/>
              <a:t>, </a:t>
            </a:r>
            <a:r>
              <a:rPr lang="en-US" dirty="0" err="1"/>
              <a:t>sistrums</a:t>
            </a:r>
            <a:r>
              <a:rPr lang="en-US" dirty="0"/>
              <a:t> and cymbals</a:t>
            </a:r>
            <a:r>
              <a:rPr lang="en-US" dirty="0" smtClean="0"/>
              <a:t>. </a:t>
            </a:r>
            <a:endParaRPr lang="en-US" dirty="0" smtClean="0"/>
          </a:p>
          <a:p>
            <a:pPr>
              <a:buNone/>
            </a:pPr>
            <a:r>
              <a:rPr lang="en-US" dirty="0" smtClean="0"/>
              <a:t>When </a:t>
            </a:r>
            <a:r>
              <a:rPr lang="en-US" dirty="0" smtClean="0"/>
              <a:t>they came to the threshing floor of </a:t>
            </a:r>
            <a:r>
              <a:rPr lang="en-US" dirty="0" err="1" smtClean="0"/>
              <a:t>Nakon</a:t>
            </a:r>
            <a:r>
              <a:rPr lang="en-US" dirty="0" smtClean="0"/>
              <a:t>, </a:t>
            </a:r>
            <a:r>
              <a:rPr lang="en-US" dirty="0" err="1" smtClean="0"/>
              <a:t>Uzzah</a:t>
            </a:r>
            <a:r>
              <a:rPr lang="en-US" dirty="0" smtClean="0"/>
              <a:t> reached out and took hold of the ark of God, because the oxen stumbled. </a:t>
            </a:r>
            <a:r>
              <a:rPr lang="en-US" b="1" baseline="30000" dirty="0" smtClean="0"/>
              <a:t>7 </a:t>
            </a:r>
            <a:r>
              <a:rPr lang="en-US" dirty="0" smtClean="0"/>
              <a:t>The </a:t>
            </a:r>
            <a:r>
              <a:rPr lang="en-US" cap="small" dirty="0" smtClean="0"/>
              <a:t>Lord</a:t>
            </a:r>
            <a:r>
              <a:rPr lang="en-US" dirty="0" smtClean="0"/>
              <a:t>’s anger burned against </a:t>
            </a:r>
            <a:r>
              <a:rPr lang="en-US" dirty="0" err="1" smtClean="0"/>
              <a:t>Uzzah</a:t>
            </a:r>
            <a:r>
              <a:rPr lang="en-US" dirty="0" smtClean="0"/>
              <a:t> because of his irreverent act; therefore God struck him down, and he died there beside the ark of God.</a:t>
            </a:r>
          </a:p>
          <a:p>
            <a:pPr marL="91440" indent="0">
              <a:buNone/>
            </a:pPr>
            <a:endParaRPr lang="en-US" dirty="0"/>
          </a:p>
          <a:p>
            <a:pPr>
              <a:buNone/>
            </a:pPr>
            <a:endParaRPr lang="en-US" b="1" baseline="30000" dirty="0"/>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8150"/>
            <a:ext cx="8229600" cy="4419600"/>
          </a:xfrm>
        </p:spPr>
        <p:txBody>
          <a:bodyPr>
            <a:normAutofit fontScale="70000" lnSpcReduction="20000"/>
          </a:bodyPr>
          <a:lstStyle/>
          <a:p>
            <a:pPr>
              <a:buNone/>
            </a:pPr>
            <a:endParaRPr lang="en-US" b="1" baseline="30000" dirty="0" smtClean="0"/>
          </a:p>
          <a:p>
            <a:pPr>
              <a:buNone/>
            </a:pPr>
            <a:r>
              <a:rPr lang="en-US" dirty="0" smtClean="0"/>
              <a:t>Then David was angry because the </a:t>
            </a:r>
            <a:r>
              <a:rPr lang="en-US" cap="small" dirty="0" smtClean="0"/>
              <a:t>Lord</a:t>
            </a:r>
            <a:r>
              <a:rPr lang="en-US" dirty="0" smtClean="0"/>
              <a:t>’s wrath had broken out against </a:t>
            </a:r>
            <a:r>
              <a:rPr lang="en-US" dirty="0" err="1" smtClean="0"/>
              <a:t>Uzzah</a:t>
            </a:r>
            <a:r>
              <a:rPr lang="en-US" dirty="0" smtClean="0"/>
              <a:t>, and to this day that place is called Perez </a:t>
            </a:r>
            <a:r>
              <a:rPr lang="en-US" dirty="0" err="1" smtClean="0"/>
              <a:t>Uzzah</a:t>
            </a:r>
            <a:r>
              <a:rPr lang="en-US" dirty="0" smtClean="0"/>
              <a:t>. David was afraid of the </a:t>
            </a:r>
            <a:r>
              <a:rPr lang="en-US" cap="small" dirty="0" smtClean="0"/>
              <a:t>Lord</a:t>
            </a:r>
            <a:r>
              <a:rPr lang="en-US" dirty="0" smtClean="0"/>
              <a:t> that day and said, “How can the ark of the </a:t>
            </a:r>
            <a:r>
              <a:rPr lang="en-US" cap="small" dirty="0" smtClean="0"/>
              <a:t>Lord</a:t>
            </a:r>
            <a:r>
              <a:rPr lang="en-US" dirty="0" smtClean="0"/>
              <a:t> ever come to me?”</a:t>
            </a:r>
            <a:r>
              <a:rPr lang="en-US" b="1" baseline="30000" dirty="0" smtClean="0"/>
              <a:t>10 </a:t>
            </a:r>
            <a:r>
              <a:rPr lang="en-US" dirty="0" smtClean="0"/>
              <a:t>He was not willing to take the ark of the </a:t>
            </a:r>
            <a:r>
              <a:rPr lang="en-US" cap="small" dirty="0" smtClean="0"/>
              <a:t>Lord</a:t>
            </a:r>
            <a:r>
              <a:rPr lang="en-US" dirty="0" smtClean="0"/>
              <a:t> to be with him in the City of David. Instead, he took it to the house of </a:t>
            </a:r>
            <a:r>
              <a:rPr lang="en-US" dirty="0" err="1" smtClean="0"/>
              <a:t>Obed</a:t>
            </a:r>
            <a:r>
              <a:rPr lang="en-US" dirty="0" smtClean="0"/>
              <a:t>-Edom the </a:t>
            </a:r>
            <a:r>
              <a:rPr lang="en-US" dirty="0" err="1" smtClean="0"/>
              <a:t>Gittite</a:t>
            </a:r>
            <a:r>
              <a:rPr lang="en-US" dirty="0" smtClean="0"/>
              <a:t>. </a:t>
            </a:r>
            <a:endParaRPr lang="en-US" dirty="0" smtClean="0"/>
          </a:p>
          <a:p>
            <a:pPr>
              <a:buNone/>
            </a:pPr>
            <a:r>
              <a:rPr lang="en-US" b="1" baseline="30000" dirty="0" smtClean="0"/>
              <a:t>11</a:t>
            </a:r>
            <a:r>
              <a:rPr lang="en-US" b="1" baseline="30000" dirty="0" smtClean="0"/>
              <a:t> </a:t>
            </a:r>
            <a:r>
              <a:rPr lang="en-US" dirty="0" smtClean="0"/>
              <a:t>The ark of the </a:t>
            </a:r>
            <a:r>
              <a:rPr lang="en-US" cap="small" dirty="0" smtClean="0"/>
              <a:t>Lord</a:t>
            </a:r>
            <a:r>
              <a:rPr lang="en-US" dirty="0" smtClean="0"/>
              <a:t> remained in the house of </a:t>
            </a:r>
            <a:r>
              <a:rPr lang="en-US" dirty="0" err="1" smtClean="0"/>
              <a:t>Obed</a:t>
            </a:r>
            <a:r>
              <a:rPr lang="en-US" dirty="0" smtClean="0"/>
              <a:t>-Edom the </a:t>
            </a:r>
            <a:r>
              <a:rPr lang="en-US" dirty="0" err="1" smtClean="0"/>
              <a:t>Gittite</a:t>
            </a:r>
            <a:r>
              <a:rPr lang="en-US" dirty="0" smtClean="0"/>
              <a:t> for three months, and the </a:t>
            </a:r>
            <a:r>
              <a:rPr lang="en-US" cap="small" dirty="0" smtClean="0"/>
              <a:t>Lord</a:t>
            </a:r>
            <a:r>
              <a:rPr lang="en-US" dirty="0" smtClean="0"/>
              <a:t> blessed him and his entire household</a:t>
            </a:r>
            <a:r>
              <a:rPr lang="en-US" dirty="0" smtClean="0"/>
              <a:t>. </a:t>
            </a:r>
            <a:r>
              <a:rPr lang="en-US" b="1" baseline="30000" dirty="0" smtClean="0"/>
              <a:t>12 </a:t>
            </a:r>
            <a:r>
              <a:rPr lang="en-US" dirty="0" smtClean="0"/>
              <a:t>Now King David was told, “The </a:t>
            </a:r>
            <a:r>
              <a:rPr lang="en-US" cap="small" dirty="0" smtClean="0"/>
              <a:t>Lord</a:t>
            </a:r>
            <a:r>
              <a:rPr lang="en-US" dirty="0" smtClean="0"/>
              <a:t> has blessed the household of </a:t>
            </a:r>
            <a:r>
              <a:rPr lang="en-US" dirty="0" err="1" smtClean="0"/>
              <a:t>Obed</a:t>
            </a:r>
            <a:r>
              <a:rPr lang="en-US" dirty="0" smtClean="0"/>
              <a:t>-Edom and everything he has, because of the ark of God.” So David went to bring up the ark of God from the house of </a:t>
            </a:r>
            <a:r>
              <a:rPr lang="en-US" dirty="0" err="1" smtClean="0"/>
              <a:t>Obed</a:t>
            </a:r>
            <a:r>
              <a:rPr lang="en-US" dirty="0" smtClean="0"/>
              <a:t>-Edom to the City of David with rejoicing.</a:t>
            </a:r>
            <a:endParaRPr lang="en-US" dirty="0" smtClean="0"/>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495800"/>
          </a:xfrm>
        </p:spPr>
        <p:txBody>
          <a:bodyPr>
            <a:normAutofit fontScale="77500" lnSpcReduction="20000"/>
          </a:bodyPr>
          <a:lstStyle/>
          <a:p>
            <a:pPr>
              <a:buNone/>
            </a:pPr>
            <a:r>
              <a:rPr lang="en-US" dirty="0" smtClean="0"/>
              <a:t> </a:t>
            </a:r>
            <a:r>
              <a:rPr lang="en-US" b="1" baseline="30000" dirty="0" smtClean="0"/>
              <a:t>13</a:t>
            </a:r>
            <a:r>
              <a:rPr lang="en-US" b="1" baseline="30000" dirty="0" smtClean="0"/>
              <a:t> </a:t>
            </a:r>
            <a:r>
              <a:rPr lang="en-US" dirty="0" smtClean="0"/>
              <a:t>When those who were carrying the ark of the </a:t>
            </a:r>
            <a:r>
              <a:rPr lang="en-US" cap="small" dirty="0" smtClean="0"/>
              <a:t>Lord</a:t>
            </a:r>
            <a:r>
              <a:rPr lang="en-US" dirty="0" smtClean="0"/>
              <a:t> had taken six steps, he sacrificed a bull and a fattened calf. </a:t>
            </a:r>
            <a:r>
              <a:rPr lang="en-US" b="1" baseline="30000" dirty="0" smtClean="0"/>
              <a:t>14 </a:t>
            </a:r>
            <a:r>
              <a:rPr lang="en-US" dirty="0" smtClean="0"/>
              <a:t>Wearing a linen ephod, David was dancing before the </a:t>
            </a:r>
            <a:r>
              <a:rPr lang="en-US" cap="small" dirty="0" smtClean="0"/>
              <a:t>Lord</a:t>
            </a:r>
            <a:r>
              <a:rPr lang="en-US" dirty="0" smtClean="0"/>
              <a:t> with all his might, </a:t>
            </a:r>
            <a:r>
              <a:rPr lang="en-US" b="1" baseline="30000" dirty="0" smtClean="0"/>
              <a:t>15 </a:t>
            </a:r>
            <a:r>
              <a:rPr lang="en-US" dirty="0" smtClean="0"/>
              <a:t>while he and all Israel were bringing up the ark of the </a:t>
            </a:r>
            <a:r>
              <a:rPr lang="en-US" cap="small" dirty="0" smtClean="0"/>
              <a:t>Lord</a:t>
            </a:r>
            <a:r>
              <a:rPr lang="en-US" dirty="0" smtClean="0"/>
              <a:t> with shouts and the sound of trumpets.</a:t>
            </a:r>
          </a:p>
          <a:p>
            <a:pPr>
              <a:buNone/>
            </a:pPr>
            <a:endParaRPr lang="en-US" b="1" baseline="30000" dirty="0" smtClean="0"/>
          </a:p>
          <a:p>
            <a:pPr>
              <a:buNone/>
            </a:pPr>
            <a:r>
              <a:rPr lang="en-US" b="1" baseline="30000" dirty="0" smtClean="0"/>
              <a:t>16 </a:t>
            </a:r>
            <a:r>
              <a:rPr lang="en-US" dirty="0" smtClean="0"/>
              <a:t>As the ark of the </a:t>
            </a:r>
            <a:r>
              <a:rPr lang="en-US" cap="small" dirty="0" smtClean="0"/>
              <a:t>Lord</a:t>
            </a:r>
            <a:r>
              <a:rPr lang="en-US" dirty="0" smtClean="0"/>
              <a:t> was entering the City of David, Michal daughter of Saul watched from a window. And when she saw King David leaping and dancing before the </a:t>
            </a:r>
            <a:r>
              <a:rPr lang="en-US" cap="small" dirty="0" smtClean="0"/>
              <a:t>Lord</a:t>
            </a:r>
            <a:r>
              <a:rPr lang="en-US" dirty="0" smtClean="0"/>
              <a:t>, she despised him in her heart.</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495800"/>
          </a:xfrm>
        </p:spPr>
        <p:txBody>
          <a:bodyPr>
            <a:normAutofit fontScale="77500" lnSpcReduction="20000"/>
          </a:bodyPr>
          <a:lstStyle/>
          <a:p>
            <a:pPr>
              <a:buNone/>
            </a:pPr>
            <a:endParaRPr lang="en-US" b="1" baseline="30000" dirty="0"/>
          </a:p>
          <a:p>
            <a:pPr>
              <a:buNone/>
            </a:pPr>
            <a:r>
              <a:rPr lang="en-US" b="1" baseline="30000" dirty="0" smtClean="0"/>
              <a:t>17 </a:t>
            </a:r>
            <a:r>
              <a:rPr lang="en-US" dirty="0" smtClean="0"/>
              <a:t>They brought the ark of the </a:t>
            </a:r>
            <a:r>
              <a:rPr lang="en-US" cap="small" dirty="0" smtClean="0"/>
              <a:t>Lord</a:t>
            </a:r>
            <a:r>
              <a:rPr lang="en-US" dirty="0" smtClean="0"/>
              <a:t> and set it in its place inside the tent that David had pitched for it, and David sacrificed burnt offerings and fellowship offerings before the </a:t>
            </a:r>
            <a:r>
              <a:rPr lang="en-US" cap="small" dirty="0" smtClean="0"/>
              <a:t>Lord</a:t>
            </a:r>
            <a:r>
              <a:rPr lang="en-US" dirty="0" smtClean="0"/>
              <a:t>. </a:t>
            </a:r>
          </a:p>
          <a:p>
            <a:pPr>
              <a:buNone/>
            </a:pPr>
            <a:endParaRPr lang="en-US" b="1" baseline="30000" dirty="0" smtClean="0"/>
          </a:p>
          <a:p>
            <a:pPr>
              <a:buNone/>
            </a:pPr>
            <a:r>
              <a:rPr lang="en-US" b="1" baseline="30000" dirty="0" smtClean="0"/>
              <a:t>18</a:t>
            </a:r>
            <a:r>
              <a:rPr lang="en-US" b="1" baseline="30000" dirty="0" smtClean="0"/>
              <a:t> </a:t>
            </a:r>
            <a:r>
              <a:rPr lang="en-US" dirty="0" smtClean="0"/>
              <a:t>After he had finished sacrificing the burnt offerings and fellowship offerings, he blessed the people in the name of the </a:t>
            </a:r>
            <a:r>
              <a:rPr lang="en-US" cap="small" dirty="0" smtClean="0"/>
              <a:t>Lord </a:t>
            </a:r>
            <a:r>
              <a:rPr lang="en-US" dirty="0" smtClean="0"/>
              <a:t>Almighty. </a:t>
            </a:r>
            <a:r>
              <a:rPr lang="en-US" b="1" baseline="30000" dirty="0" smtClean="0"/>
              <a:t>19 </a:t>
            </a:r>
            <a:r>
              <a:rPr lang="en-US" dirty="0" smtClean="0"/>
              <a:t>Then he gave a loaf of bread, a cake of dates and a cake of raisins to each person in the whole crowd of Israelites, both men and women. And all the people went to their homes.</a:t>
            </a:r>
          </a:p>
          <a:p>
            <a:pPr>
              <a:buNone/>
            </a:pPr>
            <a:endParaRPr lang="en-US" b="1" baseline="30000" dirty="0" smtClean="0"/>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8229600" cy="4495800"/>
          </a:xfrm>
        </p:spPr>
        <p:txBody>
          <a:bodyPr>
            <a:normAutofit fontScale="70000" lnSpcReduction="20000"/>
          </a:bodyPr>
          <a:lstStyle/>
          <a:p>
            <a:pPr>
              <a:buNone/>
            </a:pPr>
            <a:r>
              <a:rPr lang="en-US" b="1" baseline="30000" dirty="0" smtClean="0"/>
              <a:t>20 </a:t>
            </a:r>
            <a:r>
              <a:rPr lang="en-US" dirty="0" smtClean="0"/>
              <a:t>When David returned home to bless his household, Michal daughter of Saul came out to meet him and said, “How the king of Israel has distinguished himself today, going around half-naked in full view of the slave girls of his servants as any vulgar fellow would!” </a:t>
            </a:r>
          </a:p>
          <a:p>
            <a:pPr>
              <a:buNone/>
            </a:pPr>
            <a:endParaRPr lang="en-US" b="1" baseline="30000" dirty="0"/>
          </a:p>
          <a:p>
            <a:pPr>
              <a:buNone/>
            </a:pPr>
            <a:r>
              <a:rPr lang="en-US" b="1" baseline="30000" dirty="0" smtClean="0"/>
              <a:t>21 </a:t>
            </a:r>
            <a:r>
              <a:rPr lang="en-US" dirty="0" smtClean="0"/>
              <a:t>David said to Michal, “It was before the </a:t>
            </a:r>
            <a:r>
              <a:rPr lang="en-US" cap="small" dirty="0" smtClean="0"/>
              <a:t>Lord</a:t>
            </a:r>
            <a:r>
              <a:rPr lang="en-US" dirty="0" smtClean="0"/>
              <a:t>, who chose me rather than your father or anyone from his house when he appointed me ruler over the </a:t>
            </a:r>
            <a:r>
              <a:rPr lang="en-US" cap="small" dirty="0" smtClean="0"/>
              <a:t>Lord</a:t>
            </a:r>
            <a:r>
              <a:rPr lang="en-US" dirty="0" smtClean="0"/>
              <a:t>’s people Israel—I will celebrate before the </a:t>
            </a:r>
            <a:r>
              <a:rPr lang="en-US" cap="small" dirty="0" smtClean="0"/>
              <a:t>Lord</a:t>
            </a:r>
            <a:r>
              <a:rPr lang="en-US" dirty="0" smtClean="0"/>
              <a:t>.</a:t>
            </a:r>
            <a:r>
              <a:rPr lang="en-US" b="1" baseline="30000" dirty="0" smtClean="0"/>
              <a:t>22 </a:t>
            </a:r>
            <a:r>
              <a:rPr lang="en-US" dirty="0" smtClean="0"/>
              <a:t>I will become even more undignified than this, and I will be humiliated in my own eyes. But by these slave girls you spoke of, I will be held in honor.” </a:t>
            </a:r>
          </a:p>
          <a:p>
            <a:pPr>
              <a:buNone/>
            </a:pPr>
            <a:endParaRPr lang="en-US" b="1" baseline="30000" dirty="0"/>
          </a:p>
          <a:p>
            <a:pPr>
              <a:buNone/>
            </a:pPr>
            <a:r>
              <a:rPr lang="en-US" b="1" baseline="30000" dirty="0" smtClean="0"/>
              <a:t>23 </a:t>
            </a:r>
            <a:r>
              <a:rPr lang="en-US" dirty="0" smtClean="0"/>
              <a:t>And Michal daughter of Saul had no children to the day of her death.</a:t>
            </a:r>
          </a:p>
          <a:p>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4000" contrast="36000"/>
          </a:blip>
          <a:srcRect/>
          <a:stretch>
            <a:fillRect t="-24000" b="-2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8200" cy="5143500"/>
          </a:xfrm>
          <a:solidFill>
            <a:srgbClr val="262626">
              <a:alpha val="69804"/>
            </a:srgbClr>
          </a:solidFill>
        </p:spPr>
        <p:txBody>
          <a:bodyPr/>
          <a:lstStyle/>
          <a:p>
            <a:pPr>
              <a:buNone/>
            </a:pPr>
            <a:r>
              <a:rPr lang="en-US" sz="8800" dirty="0" smtClean="0">
                <a:effectLst>
                  <a:glow rad="139700">
                    <a:schemeClr val="accent6">
                      <a:satMod val="175000"/>
                      <a:alpha val="40000"/>
                    </a:schemeClr>
                  </a:glow>
                </a:effectLst>
              </a:rPr>
              <a:t> 18</a:t>
            </a:r>
            <a:r>
              <a:rPr lang="en-US" dirty="0" smtClean="0">
                <a:effectLst>
                  <a:glow rad="139700">
                    <a:schemeClr val="accent6">
                      <a:satMod val="175000"/>
                      <a:alpha val="40000"/>
                    </a:schemeClr>
                  </a:glow>
                </a:effectLst>
              </a:rPr>
              <a:t> commitments to follow Jesus</a:t>
            </a:r>
            <a:endParaRPr lang="en-US" dirty="0">
              <a:effectLst>
                <a:glow rad="139700">
                  <a:schemeClr val="accent6">
                    <a:satMod val="175000"/>
                    <a:alpha val="40000"/>
                  </a:schemeClr>
                </a:glow>
              </a:effectLst>
            </a:endParaRPr>
          </a:p>
        </p:txBody>
      </p:sp>
      <p:sp>
        <p:nvSpPr>
          <p:cNvPr id="4" name="TextBox 3"/>
          <p:cNvSpPr txBox="1"/>
          <p:nvPr/>
        </p:nvSpPr>
        <p:spPr>
          <a:xfrm>
            <a:off x="0" y="2419350"/>
            <a:ext cx="4648200" cy="369332"/>
          </a:xfrm>
          <a:prstGeom prst="rect">
            <a:avLst/>
          </a:prstGeom>
          <a:solidFill>
            <a:schemeClr val="tx1">
              <a:lumMod val="85000"/>
              <a:lumOff val="15000"/>
            </a:schemeClr>
          </a:solidFill>
        </p:spPr>
        <p:txBody>
          <a:bodyPr wrap="square" rtlCol="0">
            <a:spAutoFit/>
          </a:bodyPr>
          <a:lstStyle/>
          <a:p>
            <a:pPr algn="ctr"/>
            <a:r>
              <a:rPr lang="en-US" i="1" dirty="0" smtClean="0">
                <a:solidFill>
                  <a:prstClr val="white"/>
                </a:solidFill>
                <a:latin typeface="Century Gothic" pitchFamily="34" charset="0"/>
              </a:rPr>
              <a:t>red cup </a:t>
            </a:r>
            <a:r>
              <a:rPr lang="en-US" i="1" dirty="0" err="1" smtClean="0">
                <a:solidFill>
                  <a:prstClr val="white"/>
                </a:solidFill>
                <a:latin typeface="Century Gothic" pitchFamily="34" charset="0"/>
              </a:rPr>
              <a:t>proxe</a:t>
            </a:r>
            <a:r>
              <a:rPr lang="en-US" i="1" dirty="0" smtClean="0">
                <a:solidFill>
                  <a:prstClr val="white"/>
                </a:solidFill>
                <a:latin typeface="Century Gothic" pitchFamily="34" charset="0"/>
              </a:rPr>
              <a:t> station</a:t>
            </a:r>
            <a:endParaRPr lang="en-US" i="1" dirty="0">
              <a:solidFill>
                <a:prstClr val="white"/>
              </a:solidFill>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contrast="41000"/>
          </a:blip>
          <a:srcRect/>
          <a:stretch>
            <a:fillRect t="-24000" b="-24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4800600" cy="5143500"/>
          </a:xfrm>
          <a:solidFill>
            <a:srgbClr val="262626">
              <a:alpha val="69804"/>
            </a:srgbClr>
          </a:solidFill>
        </p:spPr>
        <p:txBody>
          <a:bodyPr/>
          <a:lstStyle/>
          <a:p>
            <a:pPr>
              <a:buNone/>
            </a:pPr>
            <a:r>
              <a:rPr lang="en-US" dirty="0" smtClean="0"/>
              <a:t>	</a:t>
            </a:r>
            <a:r>
              <a:rPr lang="en-US" sz="8800" dirty="0" smtClean="0">
                <a:effectLst>
                  <a:glow rad="139700">
                    <a:schemeClr val="accent1">
                      <a:satMod val="175000"/>
                      <a:alpha val="40000"/>
                    </a:schemeClr>
                  </a:glow>
                </a:effectLst>
              </a:rPr>
              <a:t>10</a:t>
            </a:r>
            <a:r>
              <a:rPr lang="en-US" dirty="0" smtClean="0">
                <a:effectLst>
                  <a:glow rad="139700">
                    <a:schemeClr val="accent1">
                      <a:satMod val="175000"/>
                      <a:alpha val="40000"/>
                    </a:schemeClr>
                  </a:glow>
                </a:effectLst>
              </a:rPr>
              <a:t> commitments to follow Jesus</a:t>
            </a:r>
            <a:endParaRPr lang="en-US" dirty="0">
              <a:effectLst>
                <a:glow rad="139700">
                  <a:schemeClr val="accent1">
                    <a:satMod val="175000"/>
                    <a:alpha val="40000"/>
                  </a:schemeClr>
                </a:glow>
              </a:effectLst>
            </a:endParaRPr>
          </a:p>
        </p:txBody>
      </p:sp>
      <p:sp>
        <p:nvSpPr>
          <p:cNvPr id="7" name="TextBox 6"/>
          <p:cNvSpPr txBox="1"/>
          <p:nvPr/>
        </p:nvSpPr>
        <p:spPr>
          <a:xfrm>
            <a:off x="0" y="2419350"/>
            <a:ext cx="4800600" cy="369332"/>
          </a:xfrm>
          <a:prstGeom prst="rect">
            <a:avLst/>
          </a:prstGeom>
          <a:solidFill>
            <a:schemeClr val="tx1">
              <a:lumMod val="85000"/>
              <a:lumOff val="15000"/>
            </a:schemeClr>
          </a:solidFill>
        </p:spPr>
        <p:txBody>
          <a:bodyPr wrap="square" rtlCol="0">
            <a:spAutoFit/>
          </a:bodyPr>
          <a:lstStyle/>
          <a:p>
            <a:pPr algn="ctr"/>
            <a:r>
              <a:rPr lang="en-US" i="1" dirty="0" smtClean="0">
                <a:solidFill>
                  <a:prstClr val="white"/>
                </a:solidFill>
                <a:latin typeface="Century Gothic" pitchFamily="34" charset="0"/>
              </a:rPr>
              <a:t>live music and forgiveness</a:t>
            </a:r>
            <a:endParaRPr lang="en-US" i="1" dirty="0">
              <a:solidFill>
                <a:prstClr val="white"/>
              </a:solidFill>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1000" contrast="29000"/>
          </a:blip>
          <a:srcRect/>
          <a:stretch>
            <a:fillRect t="-24000" b="-2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724400" cy="5143500"/>
          </a:xfrm>
          <a:solidFill>
            <a:srgbClr val="262626">
              <a:alpha val="69804"/>
            </a:srgbClr>
          </a:solidFill>
        </p:spPr>
        <p:txBody>
          <a:bodyPr/>
          <a:lstStyle/>
          <a:p>
            <a:pPr>
              <a:buNone/>
            </a:pPr>
            <a:r>
              <a:rPr lang="en-US" sz="8800" dirty="0" smtClean="0">
                <a:effectLst>
                  <a:glow rad="139700">
                    <a:schemeClr val="accent2">
                      <a:satMod val="175000"/>
                      <a:alpha val="40000"/>
                    </a:schemeClr>
                  </a:glow>
                </a:effectLst>
              </a:rPr>
              <a:t> 8</a:t>
            </a:r>
            <a:r>
              <a:rPr lang="en-US" dirty="0" smtClean="0">
                <a:effectLst>
                  <a:glow rad="139700">
                    <a:schemeClr val="accent2">
                      <a:satMod val="175000"/>
                      <a:alpha val="40000"/>
                    </a:schemeClr>
                  </a:glow>
                </a:effectLst>
              </a:rPr>
              <a:t> commitments to follow Jesus</a:t>
            </a:r>
            <a:endParaRPr lang="en-US" dirty="0">
              <a:effectLst>
                <a:glow rad="139700">
                  <a:schemeClr val="accent2">
                    <a:satMod val="175000"/>
                    <a:alpha val="40000"/>
                  </a:schemeClr>
                </a:glow>
              </a:effectLst>
            </a:endParaRPr>
          </a:p>
        </p:txBody>
      </p:sp>
      <p:sp>
        <p:nvSpPr>
          <p:cNvPr id="4" name="TextBox 3"/>
          <p:cNvSpPr txBox="1"/>
          <p:nvPr/>
        </p:nvSpPr>
        <p:spPr>
          <a:xfrm>
            <a:off x="0" y="2419350"/>
            <a:ext cx="4724400" cy="369332"/>
          </a:xfrm>
          <a:prstGeom prst="rect">
            <a:avLst/>
          </a:prstGeom>
          <a:solidFill>
            <a:schemeClr val="tx1">
              <a:lumMod val="85000"/>
              <a:lumOff val="15000"/>
            </a:schemeClr>
          </a:solidFill>
        </p:spPr>
        <p:txBody>
          <a:bodyPr wrap="square" rtlCol="0">
            <a:spAutoFit/>
          </a:bodyPr>
          <a:lstStyle/>
          <a:p>
            <a:pPr algn="ctr"/>
            <a:r>
              <a:rPr lang="en-US" i="1" dirty="0">
                <a:solidFill>
                  <a:prstClr val="white"/>
                </a:solidFill>
                <a:latin typeface="Century Gothic" pitchFamily="34" charset="0"/>
              </a:rPr>
              <a:t>h</a:t>
            </a:r>
            <a:r>
              <a:rPr lang="en-US" i="1" dirty="0" smtClean="0">
                <a:solidFill>
                  <a:prstClr val="white"/>
                </a:solidFill>
                <a:latin typeface="Century Gothic" pitchFamily="34" charset="0"/>
              </a:rPr>
              <a:t>omelessness awareness outreach</a:t>
            </a:r>
            <a:endParaRPr lang="en-US" i="1" dirty="0">
              <a:solidFill>
                <a:prstClr val="white"/>
              </a:solidFill>
              <a:latin typeface="Century Gothic"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102</Words>
  <Application>Microsoft Office PowerPoint</Application>
  <PresentationFormat>On-screen Show (16:9)</PresentationFormat>
  <Paragraphs>35</Paragraphs>
  <Slides>12</Slides>
  <Notes>0</Notes>
  <HiddenSlides>2</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2_Office Theme</vt:lpstr>
      <vt:lpstr>Marks of Authentic Worship</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 of Authentic Worship</dc:title>
  <dc:creator>Linson Daniel</dc:creator>
  <cp:lastModifiedBy>Linson Daniel</cp:lastModifiedBy>
  <cp:revision>9</cp:revision>
  <dcterms:created xsi:type="dcterms:W3CDTF">2013-04-26T20:50:16Z</dcterms:created>
  <dcterms:modified xsi:type="dcterms:W3CDTF">2013-04-28T02:03:12Z</dcterms:modified>
</cp:coreProperties>
</file>