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4" r:id="rId19"/>
    <p:sldId id="278" r:id="rId20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807"/>
    <a:srgbClr val="BC8F00"/>
    <a:srgbClr val="F71403"/>
    <a:srgbClr val="FF742F"/>
    <a:srgbClr val="EA4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936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000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705350"/>
            <a:ext cx="2133600" cy="273844"/>
          </a:xfrm>
        </p:spPr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14000" contrast="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73914-F587-4A09-BE92-B9F4C186B500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0298-A9FB-4184-A34A-A2432DA1E5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793040" y="4741957"/>
            <a:ext cx="2057400" cy="265471"/>
          </a:xfrm>
          <a:prstGeom prst="rect">
            <a:avLst/>
          </a:prstGeom>
          <a:blipFill dpi="0" rotWithShape="1">
            <a:blip r:embed="rId14" cstate="print">
              <a:alphaModFix amt="40000"/>
              <a:grayscl/>
              <a:lum bright="-40000" contrast="-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Apostolic Movements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00356" y="2392810"/>
            <a:ext cx="6400800" cy="13144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Urbana 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/>
          <a:lstStyle/>
          <a:p>
            <a:r>
              <a:rPr lang="en-US" dirty="0" smtClean="0"/>
              <a:t>Apostolic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71550"/>
            <a:ext cx="57912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A movement that </a:t>
            </a:r>
            <a:r>
              <a:rPr lang="en-US" sz="22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extends</a:t>
            </a:r>
            <a:r>
              <a:rPr lang="en-US" sz="22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 resources and </a:t>
            </a:r>
            <a:r>
              <a:rPr lang="en-US" sz="22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connects</a:t>
            </a:r>
            <a:r>
              <a:rPr lang="en-US" sz="22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 people together on mission</a:t>
            </a:r>
          </a:p>
        </p:txBody>
      </p:sp>
      <p:sp>
        <p:nvSpPr>
          <p:cNvPr id="5" name="Oval 4"/>
          <p:cNvSpPr/>
          <p:nvPr/>
        </p:nvSpPr>
        <p:spPr>
          <a:xfrm>
            <a:off x="3352800" y="2561476"/>
            <a:ext cx="2362200" cy="22098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7"/>
            <a:endCxn id="8" idx="2"/>
          </p:cNvCxnSpPr>
          <p:nvPr/>
        </p:nvCxnSpPr>
        <p:spPr>
          <a:xfrm rot="5400000" flipH="1" flipV="1">
            <a:off x="5545413" y="2333758"/>
            <a:ext cx="374987" cy="727685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6"/>
            <a:endCxn id="11" idx="1"/>
          </p:cNvCxnSpPr>
          <p:nvPr/>
        </p:nvCxnSpPr>
        <p:spPr>
          <a:xfrm>
            <a:off x="6553949" y="2510106"/>
            <a:ext cx="1742606" cy="433399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096749" y="2281506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229600" y="2876550"/>
            <a:ext cx="457200" cy="457200"/>
          </a:xfrm>
          <a:prstGeom prst="ellipse">
            <a:avLst/>
          </a:prstGeom>
          <a:solidFill>
            <a:srgbClr val="984807"/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5" idx="6"/>
            <a:endCxn id="9" idx="2"/>
          </p:cNvCxnSpPr>
          <p:nvPr/>
        </p:nvCxnSpPr>
        <p:spPr>
          <a:xfrm flipV="1">
            <a:off x="5715000" y="3257550"/>
            <a:ext cx="1143000" cy="408826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6"/>
            <a:endCxn id="11" idx="3"/>
          </p:cNvCxnSpPr>
          <p:nvPr/>
        </p:nvCxnSpPr>
        <p:spPr>
          <a:xfrm>
            <a:off x="7315200" y="3257550"/>
            <a:ext cx="981355" cy="9245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6"/>
            <a:endCxn id="10" idx="1"/>
          </p:cNvCxnSpPr>
          <p:nvPr/>
        </p:nvCxnSpPr>
        <p:spPr>
          <a:xfrm>
            <a:off x="5715000" y="3666376"/>
            <a:ext cx="447955" cy="267729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6"/>
          </p:cNvCxnSpPr>
          <p:nvPr/>
        </p:nvCxnSpPr>
        <p:spPr>
          <a:xfrm flipV="1">
            <a:off x="6553200" y="3867150"/>
            <a:ext cx="2590800" cy="228600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2343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66800" y="40195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7200" y="3181350"/>
            <a:ext cx="457200" cy="457200"/>
          </a:xfrm>
          <a:prstGeom prst="ellipse">
            <a:avLst/>
          </a:prstGeom>
          <a:solidFill>
            <a:srgbClr val="984807"/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6"/>
            <a:endCxn id="5" idx="1"/>
          </p:cNvCxnSpPr>
          <p:nvPr/>
        </p:nvCxnSpPr>
        <p:spPr>
          <a:xfrm flipV="1">
            <a:off x="3048000" y="2885093"/>
            <a:ext cx="650736" cy="67657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6"/>
            <a:endCxn id="5" idx="2"/>
          </p:cNvCxnSpPr>
          <p:nvPr/>
        </p:nvCxnSpPr>
        <p:spPr>
          <a:xfrm>
            <a:off x="2590800" y="3562350"/>
            <a:ext cx="762000" cy="104026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7"/>
            <a:endCxn id="19" idx="3"/>
          </p:cNvCxnSpPr>
          <p:nvPr/>
        </p:nvCxnSpPr>
        <p:spPr>
          <a:xfrm rot="5400000" flipH="1" flipV="1">
            <a:off x="1647545" y="3533495"/>
            <a:ext cx="362510" cy="743510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8" idx="6"/>
            <a:endCxn id="17" idx="1"/>
          </p:cNvCxnSpPr>
          <p:nvPr/>
        </p:nvCxnSpPr>
        <p:spPr>
          <a:xfrm>
            <a:off x="1676400" y="2571750"/>
            <a:ext cx="981355" cy="219355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7"/>
            <a:endCxn id="18" idx="3"/>
          </p:cNvCxnSpPr>
          <p:nvPr/>
        </p:nvCxnSpPr>
        <p:spPr>
          <a:xfrm rot="5400000" flipH="1" flipV="1">
            <a:off x="809345" y="2771495"/>
            <a:ext cx="514910" cy="438710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5"/>
            <a:endCxn id="19" idx="2"/>
          </p:cNvCxnSpPr>
          <p:nvPr/>
        </p:nvCxnSpPr>
        <p:spPr>
          <a:xfrm rot="5400000" flipH="1" flipV="1">
            <a:off x="1485899" y="2923895"/>
            <a:ext cx="9245" cy="1286155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0" idx="2"/>
          </p:cNvCxnSpPr>
          <p:nvPr/>
        </p:nvCxnSpPr>
        <p:spPr>
          <a:xfrm>
            <a:off x="0" y="4248150"/>
            <a:ext cx="1066800" cy="0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219200" y="2343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66800" y="40195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096000" y="22669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/>
          <a:lstStyle/>
          <a:p>
            <a:r>
              <a:rPr lang="en-US" dirty="0" smtClean="0"/>
              <a:t>Apostolic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71550"/>
            <a:ext cx="57150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A movement that is </a:t>
            </a:r>
            <a:r>
              <a:rPr lang="en-US" sz="22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spiritually aware </a:t>
            </a:r>
            <a:r>
              <a:rPr lang="en-US" sz="22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and </a:t>
            </a:r>
            <a:r>
              <a:rPr lang="en-US" sz="22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sensitive</a:t>
            </a:r>
            <a:r>
              <a:rPr lang="en-US" sz="22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 to God's direction</a:t>
            </a:r>
          </a:p>
        </p:txBody>
      </p:sp>
      <p:sp>
        <p:nvSpPr>
          <p:cNvPr id="5" name="Oval 4"/>
          <p:cNvSpPr/>
          <p:nvPr/>
        </p:nvSpPr>
        <p:spPr>
          <a:xfrm>
            <a:off x="3352800" y="2561476"/>
            <a:ext cx="2362200" cy="22098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7"/>
            <a:endCxn id="8" idx="2"/>
          </p:cNvCxnSpPr>
          <p:nvPr/>
        </p:nvCxnSpPr>
        <p:spPr>
          <a:xfrm rot="5400000" flipH="1" flipV="1">
            <a:off x="5545413" y="2333758"/>
            <a:ext cx="374987" cy="727685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6"/>
            <a:endCxn id="11" idx="1"/>
          </p:cNvCxnSpPr>
          <p:nvPr/>
        </p:nvCxnSpPr>
        <p:spPr>
          <a:xfrm>
            <a:off x="6553949" y="2510106"/>
            <a:ext cx="1742606" cy="433399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096749" y="2281506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229600" y="28765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5" idx="6"/>
            <a:endCxn id="9" idx="2"/>
          </p:cNvCxnSpPr>
          <p:nvPr/>
        </p:nvCxnSpPr>
        <p:spPr>
          <a:xfrm flipV="1">
            <a:off x="5715000" y="3257550"/>
            <a:ext cx="1143000" cy="408826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6"/>
            <a:endCxn id="11" idx="3"/>
          </p:cNvCxnSpPr>
          <p:nvPr/>
        </p:nvCxnSpPr>
        <p:spPr>
          <a:xfrm>
            <a:off x="7315200" y="3257550"/>
            <a:ext cx="981355" cy="9245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6"/>
          </p:cNvCxnSpPr>
          <p:nvPr/>
        </p:nvCxnSpPr>
        <p:spPr>
          <a:xfrm>
            <a:off x="8686800" y="3105150"/>
            <a:ext cx="457200" cy="0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6"/>
            <a:endCxn id="10" idx="1"/>
          </p:cNvCxnSpPr>
          <p:nvPr/>
        </p:nvCxnSpPr>
        <p:spPr>
          <a:xfrm>
            <a:off x="5715000" y="3666376"/>
            <a:ext cx="447955" cy="267729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6"/>
          </p:cNvCxnSpPr>
          <p:nvPr/>
        </p:nvCxnSpPr>
        <p:spPr>
          <a:xfrm flipV="1">
            <a:off x="6553200" y="3867150"/>
            <a:ext cx="2590800" cy="228600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2343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66800" y="40195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7200" y="31813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6"/>
            <a:endCxn id="5" idx="1"/>
          </p:cNvCxnSpPr>
          <p:nvPr/>
        </p:nvCxnSpPr>
        <p:spPr>
          <a:xfrm flipV="1">
            <a:off x="3048000" y="2885093"/>
            <a:ext cx="650736" cy="67657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6"/>
            <a:endCxn id="5" idx="2"/>
          </p:cNvCxnSpPr>
          <p:nvPr/>
        </p:nvCxnSpPr>
        <p:spPr>
          <a:xfrm>
            <a:off x="2590800" y="3562350"/>
            <a:ext cx="762000" cy="104026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7"/>
            <a:endCxn id="19" idx="3"/>
          </p:cNvCxnSpPr>
          <p:nvPr/>
        </p:nvCxnSpPr>
        <p:spPr>
          <a:xfrm rot="5400000" flipH="1" flipV="1">
            <a:off x="1647545" y="3533495"/>
            <a:ext cx="362510" cy="743510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8" idx="6"/>
            <a:endCxn id="17" idx="1"/>
          </p:cNvCxnSpPr>
          <p:nvPr/>
        </p:nvCxnSpPr>
        <p:spPr>
          <a:xfrm>
            <a:off x="1676400" y="2571750"/>
            <a:ext cx="981355" cy="219355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7"/>
            <a:endCxn id="18" idx="3"/>
          </p:cNvCxnSpPr>
          <p:nvPr/>
        </p:nvCxnSpPr>
        <p:spPr>
          <a:xfrm rot="5400000" flipH="1" flipV="1">
            <a:off x="809345" y="2771495"/>
            <a:ext cx="514910" cy="438710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5"/>
            <a:endCxn id="19" idx="2"/>
          </p:cNvCxnSpPr>
          <p:nvPr/>
        </p:nvCxnSpPr>
        <p:spPr>
          <a:xfrm rot="5400000" flipH="1" flipV="1">
            <a:off x="1485899" y="2923895"/>
            <a:ext cx="9245" cy="1286155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0" idx="2"/>
          </p:cNvCxnSpPr>
          <p:nvPr/>
        </p:nvCxnSpPr>
        <p:spPr>
          <a:xfrm>
            <a:off x="0" y="4248150"/>
            <a:ext cx="1066800" cy="0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2"/>
          </p:cNvCxnSpPr>
          <p:nvPr/>
        </p:nvCxnSpPr>
        <p:spPr>
          <a:xfrm rot="10800000" flipV="1">
            <a:off x="0" y="3409950"/>
            <a:ext cx="457200" cy="304800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7200" y="31813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219200" y="2343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66800" y="40195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096000" y="22669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229600" y="28765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352800" y="2571750"/>
            <a:ext cx="2362200" cy="2209800"/>
          </a:xfrm>
          <a:prstGeom prst="ellipse">
            <a:avLst/>
          </a:prstGeom>
          <a:noFill/>
          <a:ln w="38100" cmpd="thickThin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Lead this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71550"/>
            <a:ext cx="6324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i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dentify the </a:t>
            </a:r>
            <a:r>
              <a:rPr lang="en-US" sz="2400" b="1" i="1" dirty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a</a:t>
            </a:r>
            <a:r>
              <a:rPr lang="en-US" sz="24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postolic </a:t>
            </a:r>
            <a:r>
              <a:rPr lang="en-US" sz="2400" b="1" i="1" dirty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i</a:t>
            </a:r>
            <a:r>
              <a:rPr lang="en-US" sz="24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mprint 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in others</a:t>
            </a:r>
          </a:p>
          <a:p>
            <a:pPr>
              <a:buNone/>
            </a:pPr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	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make room for them in your fellowship,</a:t>
            </a:r>
          </a:p>
          <a:p>
            <a:pPr>
              <a:buNone/>
            </a:pP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	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do not be intimidated by them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Lead this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71550"/>
            <a:ext cx="6324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e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xpect </a:t>
            </a:r>
            <a:r>
              <a:rPr lang="en-US" sz="24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healthy risk-taking</a:t>
            </a:r>
          </a:p>
          <a:p>
            <a:pPr>
              <a:buNone/>
            </a:pPr>
            <a:r>
              <a:rPr lang="en-US" sz="2400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	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failure </a:t>
            </a: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i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s growth and experimentation,</a:t>
            </a:r>
          </a:p>
          <a:p>
            <a:pPr>
              <a:buNone/>
            </a:pP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	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creativity and innovation is rewarded</a:t>
            </a:r>
            <a:endParaRPr lang="en-US" sz="2400" i="1" dirty="0">
              <a:solidFill>
                <a:schemeClr val="tx2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Lead this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71550"/>
            <a:ext cx="6324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assume that </a:t>
            </a:r>
            <a:r>
              <a:rPr lang="en-US" sz="24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high-commitment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 is normal</a:t>
            </a:r>
          </a:p>
          <a:p>
            <a:pPr>
              <a:buNone/>
            </a:pPr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	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high commitment creates energy,</a:t>
            </a:r>
          </a:p>
          <a:p>
            <a:pPr>
              <a:buNone/>
            </a:pP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	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encourage saying “no”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Lead this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71550"/>
            <a:ext cx="6324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e</a:t>
            </a:r>
            <a:r>
              <a:rPr lang="en-US" sz="24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mpower others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 anytime, anywhere</a:t>
            </a:r>
          </a:p>
          <a:p>
            <a:pPr>
              <a:buNone/>
            </a:pPr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	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help the next class be better than you,</a:t>
            </a:r>
          </a:p>
          <a:p>
            <a:pPr>
              <a:buNone/>
            </a:pP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	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high accountability and low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Lead this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71550"/>
            <a:ext cx="6324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pray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 like you are a crazy person</a:t>
            </a:r>
          </a:p>
          <a:p>
            <a:pPr>
              <a:buNone/>
            </a:pPr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	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nothing is too hard for God, so ask Him</a:t>
            </a:r>
          </a:p>
          <a:p>
            <a:pPr>
              <a:buNone/>
            </a:pP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	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without vision, people perish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95400" y="97155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Century Gothic" pitchFamily="34" charset="0"/>
                <a:ea typeface="+mj-ea"/>
                <a:cs typeface="+mj-cs"/>
              </a:rPr>
              <a:t>Lead a campus-wide apostolic movement that leaves missional communities in its wake.</a:t>
            </a:r>
            <a:endParaRPr lang="en-US" sz="12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9550"/>
            <a:ext cx="6324600" cy="30480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Pray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for God to show you where He is </a:t>
            </a: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already at work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so you can join Him.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effectLst>
                <a:outerShdw blurRad="50800" dist="38100" dir="2700000" algn="tl" rotWithShape="0">
                  <a:prstClr val="black">
                    <a:alpha val="80000"/>
                  </a:prstClr>
                </a:outerShdw>
              </a:effectLs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Pray for </a:t>
            </a: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new apostolic leaders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to be raised up and connected to the movement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effectLst>
                <a:outerShdw blurRad="50800" dist="38100" dir="2700000" algn="tl" rotWithShape="0">
                  <a:prstClr val="black">
                    <a:alpha val="80000"/>
                  </a:prstClr>
                </a:outerShdw>
              </a:effectLs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Pray for God to </a:t>
            </a: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renew and embolden YOU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this week while planning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178" y="4029824"/>
            <a:ext cx="5548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  <a:latin typeface="Century Gothic" pitchFamily="34" charset="0"/>
                <a:ea typeface="+mj-ea"/>
                <a:cs typeface="+mj-cs"/>
              </a:rPr>
              <a:t>Pray like a crazy person.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05979"/>
            <a:ext cx="7086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971550"/>
            <a:ext cx="73152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www.christianitytoday.com (Skye </a:t>
            </a:r>
            <a:r>
              <a:rPr lang="en-US" sz="2400" i="1" dirty="0" err="1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Jethani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www.tampaunderground.com (Brian Sanders)</a:t>
            </a:r>
          </a:p>
          <a:p>
            <a:pPr>
              <a:buNone/>
            </a:pPr>
            <a:r>
              <a:rPr lang="en-US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www.linsondaniel.com/urbana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/>
          <a:lstStyle/>
          <a:p>
            <a:r>
              <a:rPr lang="en-US" dirty="0" smtClean="0"/>
              <a:t>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895350"/>
            <a:ext cx="5486400" cy="339447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large informal groupings of individuals that carry out, resist or undo a social change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52800" y="2561476"/>
            <a:ext cx="2362200" cy="22098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/>
          <a:lstStyle/>
          <a:p>
            <a:r>
              <a:rPr lang="en-US" dirty="0" smtClean="0"/>
              <a:t>Apostles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71550"/>
            <a:ext cx="6324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s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piritual entrepreneurs </a:t>
            </a:r>
            <a:endParaRPr lang="en-US" sz="2400" i="1" dirty="0">
              <a:effectLst>
                <a:outerShdw blurRad="50800" dist="381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352800" y="2561476"/>
            <a:ext cx="2362200" cy="22098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8" grpId="0" animBg="1"/>
      <p:bldP spid="20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/>
          <a:lstStyle/>
          <a:p>
            <a:r>
              <a:rPr lang="en-US" dirty="0" smtClean="0"/>
              <a:t>Apostles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71550"/>
            <a:ext cx="6324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s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pace makers</a:t>
            </a:r>
            <a:endParaRPr lang="en-US" sz="2400" i="1" dirty="0">
              <a:effectLst>
                <a:outerShdw blurRad="50800" dist="381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52800" y="2561476"/>
            <a:ext cx="2362200" cy="22098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/>
          <a:lstStyle/>
          <a:p>
            <a:r>
              <a:rPr lang="en-US" dirty="0" smtClean="0"/>
              <a:t>Apostles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71550"/>
            <a:ext cx="6324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e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xtenders and connectors</a:t>
            </a:r>
            <a:endParaRPr lang="en-US" sz="2400" i="1" dirty="0">
              <a:effectLst>
                <a:outerShdw blurRad="50800" dist="381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52800" y="2561476"/>
            <a:ext cx="2362200" cy="22098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/>
          <a:lstStyle/>
          <a:p>
            <a:r>
              <a:rPr lang="en-US" dirty="0" smtClean="0"/>
              <a:t>Apostles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71550"/>
            <a:ext cx="6324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s</a:t>
            </a:r>
            <a:r>
              <a:rPr lang="en-US" sz="24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piritually sensitive</a:t>
            </a:r>
            <a:endParaRPr lang="en-US" sz="2400" i="1" dirty="0">
              <a:effectLst>
                <a:outerShdw blurRad="50800" dist="38100" dir="2700000" algn="tl" rotWithShape="0">
                  <a:prstClr val="black">
                    <a:alpha val="80000"/>
                  </a:prst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52800" y="2561476"/>
            <a:ext cx="2362200" cy="22098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/>
          <a:lstStyle/>
          <a:p>
            <a:r>
              <a:rPr lang="en-US" dirty="0" smtClean="0"/>
              <a:t>Apostolic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71550"/>
            <a:ext cx="6324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A movement that </a:t>
            </a:r>
            <a:r>
              <a:rPr lang="en-US" sz="22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starts new things</a:t>
            </a:r>
          </a:p>
        </p:txBody>
      </p:sp>
      <p:sp>
        <p:nvSpPr>
          <p:cNvPr id="5" name="Oval 4"/>
          <p:cNvSpPr/>
          <p:nvPr/>
        </p:nvSpPr>
        <p:spPr>
          <a:xfrm>
            <a:off x="3352800" y="2561476"/>
            <a:ext cx="2362200" cy="22098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7"/>
          </p:cNvCxnSpPr>
          <p:nvPr/>
        </p:nvCxnSpPr>
        <p:spPr>
          <a:xfrm rot="5400000" flipH="1" flipV="1">
            <a:off x="5545413" y="2333758"/>
            <a:ext cx="374987" cy="727685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5" idx="6"/>
            <a:endCxn id="9" idx="2"/>
          </p:cNvCxnSpPr>
          <p:nvPr/>
        </p:nvCxnSpPr>
        <p:spPr>
          <a:xfrm flipV="1">
            <a:off x="5715000" y="3257550"/>
            <a:ext cx="1143000" cy="408826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6"/>
            <a:endCxn id="10" idx="1"/>
          </p:cNvCxnSpPr>
          <p:nvPr/>
        </p:nvCxnSpPr>
        <p:spPr>
          <a:xfrm>
            <a:off x="5715000" y="3666376"/>
            <a:ext cx="447955" cy="267729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6"/>
            <a:endCxn id="5" idx="1"/>
          </p:cNvCxnSpPr>
          <p:nvPr/>
        </p:nvCxnSpPr>
        <p:spPr>
          <a:xfrm flipV="1">
            <a:off x="3048000" y="2885093"/>
            <a:ext cx="650736" cy="67657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6"/>
            <a:endCxn id="5" idx="2"/>
          </p:cNvCxnSpPr>
          <p:nvPr/>
        </p:nvCxnSpPr>
        <p:spPr>
          <a:xfrm>
            <a:off x="2590800" y="3562350"/>
            <a:ext cx="762000" cy="104026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9" idx="3"/>
          </p:cNvCxnSpPr>
          <p:nvPr/>
        </p:nvCxnSpPr>
        <p:spPr>
          <a:xfrm rot="5400000" flipH="1" flipV="1">
            <a:off x="1647545" y="3533495"/>
            <a:ext cx="362510" cy="743510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7" idx="1"/>
          </p:cNvCxnSpPr>
          <p:nvPr/>
        </p:nvCxnSpPr>
        <p:spPr>
          <a:xfrm>
            <a:off x="1676400" y="2571750"/>
            <a:ext cx="981355" cy="219355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5979"/>
            <a:ext cx="6400800" cy="857250"/>
          </a:xfrm>
        </p:spPr>
        <p:txBody>
          <a:bodyPr/>
          <a:lstStyle/>
          <a:p>
            <a:r>
              <a:rPr lang="en-US" dirty="0" smtClean="0"/>
              <a:t>Apostolic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971550"/>
            <a:ext cx="57150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A movement that </a:t>
            </a:r>
            <a:r>
              <a:rPr lang="en-US" sz="2200" b="1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creates space </a:t>
            </a:r>
            <a:r>
              <a:rPr lang="en-US" sz="2200" i="1" dirty="0" smtClean="0">
                <a:effectLst>
                  <a:outerShdw blurRad="50800" dist="38100" dir="2700000" algn="tl" rotWithShape="0">
                    <a:prstClr val="black">
                      <a:alpha val="80000"/>
                    </a:prstClr>
                  </a:outerShdw>
                </a:effectLst>
              </a:rPr>
              <a:t>for new leaders and ideas to thrive</a:t>
            </a:r>
          </a:p>
        </p:txBody>
      </p:sp>
      <p:sp>
        <p:nvSpPr>
          <p:cNvPr id="5" name="Oval 4"/>
          <p:cNvSpPr/>
          <p:nvPr/>
        </p:nvSpPr>
        <p:spPr>
          <a:xfrm>
            <a:off x="3352800" y="2561476"/>
            <a:ext cx="2362200" cy="22098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7"/>
            <a:endCxn id="8" idx="2"/>
          </p:cNvCxnSpPr>
          <p:nvPr/>
        </p:nvCxnSpPr>
        <p:spPr>
          <a:xfrm rot="5400000" flipH="1" flipV="1">
            <a:off x="5545413" y="2333758"/>
            <a:ext cx="374987" cy="727685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096749" y="2281506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5" idx="6"/>
            <a:endCxn id="9" idx="2"/>
          </p:cNvCxnSpPr>
          <p:nvPr/>
        </p:nvCxnSpPr>
        <p:spPr>
          <a:xfrm flipV="1">
            <a:off x="5715000" y="3257550"/>
            <a:ext cx="1143000" cy="408826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6"/>
            <a:endCxn id="10" idx="1"/>
          </p:cNvCxnSpPr>
          <p:nvPr/>
        </p:nvCxnSpPr>
        <p:spPr>
          <a:xfrm>
            <a:off x="5715000" y="3666376"/>
            <a:ext cx="447955" cy="267729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19200" y="23431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66800" y="4019550"/>
            <a:ext cx="457200" cy="457200"/>
          </a:xfrm>
          <a:prstGeom prst="ellipse">
            <a:avLst/>
          </a:prstGeom>
          <a:noFill/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6"/>
            <a:endCxn id="5" idx="1"/>
          </p:cNvCxnSpPr>
          <p:nvPr/>
        </p:nvCxnSpPr>
        <p:spPr>
          <a:xfrm flipV="1">
            <a:off x="3048000" y="2885093"/>
            <a:ext cx="650736" cy="67657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6"/>
            <a:endCxn id="5" idx="2"/>
          </p:cNvCxnSpPr>
          <p:nvPr/>
        </p:nvCxnSpPr>
        <p:spPr>
          <a:xfrm>
            <a:off x="2590800" y="3562350"/>
            <a:ext cx="762000" cy="104026"/>
          </a:xfrm>
          <a:prstGeom prst="line">
            <a:avLst/>
          </a:prstGeom>
          <a:ln w="254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7"/>
            <a:endCxn id="19" idx="3"/>
          </p:cNvCxnSpPr>
          <p:nvPr/>
        </p:nvCxnSpPr>
        <p:spPr>
          <a:xfrm rot="5400000" flipH="1" flipV="1">
            <a:off x="1647545" y="3533495"/>
            <a:ext cx="362510" cy="743510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8" idx="6"/>
            <a:endCxn id="17" idx="1"/>
          </p:cNvCxnSpPr>
          <p:nvPr/>
        </p:nvCxnSpPr>
        <p:spPr>
          <a:xfrm>
            <a:off x="1676400" y="2571750"/>
            <a:ext cx="981355" cy="219355"/>
          </a:xfrm>
          <a:prstGeom prst="line">
            <a:avLst/>
          </a:prstGeom>
          <a:ln w="25400" cmpd="thickThin">
            <a:solidFill>
              <a:srgbClr val="FFC000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590800" y="2724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133600" y="33337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858000" y="30289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96000" y="3867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096000" y="22669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19200" y="23431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66800" y="4019550"/>
            <a:ext cx="457200" cy="457200"/>
          </a:xfrm>
          <a:prstGeom prst="ellipse">
            <a:avLst/>
          </a:prstGeom>
          <a:solidFill>
            <a:srgbClr val="984807">
              <a:alpha val="69804"/>
            </a:srgbClr>
          </a:solidFill>
          <a:ln w="38100" cmpd="thickThin">
            <a:solidFill>
              <a:schemeClr val="bg1">
                <a:lumMod val="75000"/>
              </a:schemeClr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0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186</Words>
  <Application>Microsoft Office PowerPoint</Application>
  <PresentationFormat>On-screen Show (16:9)</PresentationFormat>
  <Paragraphs>51</Paragraphs>
  <Slides>19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Apostolic Movements</vt:lpstr>
      <vt:lpstr>Resources</vt:lpstr>
      <vt:lpstr>Movements</vt:lpstr>
      <vt:lpstr>Apostles</vt:lpstr>
      <vt:lpstr>Apostles</vt:lpstr>
      <vt:lpstr>Apostles</vt:lpstr>
      <vt:lpstr>Apostles</vt:lpstr>
      <vt:lpstr>Apostolic Movements</vt:lpstr>
      <vt:lpstr>Apostolic Movements</vt:lpstr>
      <vt:lpstr>Apostolic Movements</vt:lpstr>
      <vt:lpstr>Apostolic Movements</vt:lpstr>
      <vt:lpstr>Lead this Movement</vt:lpstr>
      <vt:lpstr>Lead this Movement</vt:lpstr>
      <vt:lpstr>Lead this Movement</vt:lpstr>
      <vt:lpstr>Lead this Movement</vt:lpstr>
      <vt:lpstr>Lead this Movement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Apostolic Movements</dc:title>
  <dc:creator>Linson Daniel</dc:creator>
  <cp:lastModifiedBy>Linson Daniel</cp:lastModifiedBy>
  <cp:revision>43</cp:revision>
  <dcterms:created xsi:type="dcterms:W3CDTF">2012-05-09T18:45:02Z</dcterms:created>
  <dcterms:modified xsi:type="dcterms:W3CDTF">2012-12-28T21:15:40Z</dcterms:modified>
</cp:coreProperties>
</file>